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417" r:id="rId2"/>
    <p:sldId id="454" r:id="rId3"/>
    <p:sldId id="414" r:id="rId4"/>
    <p:sldId id="455" r:id="rId5"/>
    <p:sldId id="461" r:id="rId6"/>
    <p:sldId id="433" r:id="rId7"/>
    <p:sldId id="371" r:id="rId8"/>
    <p:sldId id="389" r:id="rId9"/>
    <p:sldId id="462" r:id="rId10"/>
    <p:sldId id="459" r:id="rId11"/>
    <p:sldId id="460" r:id="rId12"/>
    <p:sldId id="463" r:id="rId13"/>
    <p:sldId id="393" r:id="rId14"/>
    <p:sldId id="394" r:id="rId15"/>
    <p:sldId id="391" r:id="rId16"/>
    <p:sldId id="464" r:id="rId17"/>
    <p:sldId id="465" r:id="rId18"/>
    <p:sldId id="409" r:id="rId19"/>
    <p:sldId id="466" r:id="rId20"/>
    <p:sldId id="468" r:id="rId21"/>
    <p:sldId id="431" r:id="rId22"/>
    <p:sldId id="432" r:id="rId23"/>
    <p:sldId id="444" r:id="rId24"/>
    <p:sldId id="443" r:id="rId25"/>
    <p:sldId id="447" r:id="rId26"/>
    <p:sldId id="469" r:id="rId27"/>
    <p:sldId id="4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0066"/>
    <a:srgbClr val="3366FF"/>
    <a:srgbClr val="FF00FF"/>
    <a:srgbClr val="14091D"/>
    <a:srgbClr val="00CCFF"/>
    <a:srgbClr val="03D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94660"/>
  </p:normalViewPr>
  <p:slideViewPr>
    <p:cSldViewPr>
      <p:cViewPr varScale="1">
        <p:scale>
          <a:sx n="82" d="100"/>
          <a:sy n="82" d="100"/>
        </p:scale>
        <p:origin x="143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LONIA\blanketing\belonia%20blanketing\to%20be%20printed\belonia%20sample-1,27.8.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Desktop\DESIGN%20BANKETING\design%20sample%20for%20pres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975216942096969E-2"/>
          <c:y val="1.7261821439570113E-2"/>
          <c:w val="0.86829615048119435"/>
          <c:h val="0.90597315974522441"/>
        </c:manualLayout>
      </c:layout>
      <c:scatterChart>
        <c:scatterStyle val="smoothMarker"/>
        <c:varyColors val="0"/>
        <c:ser>
          <c:idx val="0"/>
          <c:order val="0"/>
          <c:tx>
            <c:v>Ref. for desired 25T</c:v>
          </c:tx>
          <c:spPr>
            <a:ln w="0">
              <a:solidFill>
                <a:srgbClr val="00B050"/>
              </a:solidFill>
            </a:ln>
          </c:spPr>
          <c:xVal>
            <c:numRef>
              <c:f>Sheet1!$U$22:$U$30</c:f>
              <c:numCache>
                <c:formatCode>General</c:formatCode>
                <c:ptCount val="9"/>
                <c:pt idx="0">
                  <c:v>40</c:v>
                </c:pt>
                <c:pt idx="1">
                  <c:v>20</c:v>
                </c:pt>
                <c:pt idx="2">
                  <c:v>10</c:v>
                </c:pt>
                <c:pt idx="3">
                  <c:v>4.75</c:v>
                </c:pt>
                <c:pt idx="4">
                  <c:v>2</c:v>
                </c:pt>
                <c:pt idx="5">
                  <c:v>0.60000000000000064</c:v>
                </c:pt>
                <c:pt idx="6">
                  <c:v>0.42500000000000032</c:v>
                </c:pt>
                <c:pt idx="7">
                  <c:v>0.21200000000000024</c:v>
                </c:pt>
                <c:pt idx="8">
                  <c:v>7.5000000000000594E-2</c:v>
                </c:pt>
              </c:numCache>
            </c:numRef>
          </c:xVal>
          <c:yVal>
            <c:numRef>
              <c:f>Sheet1!$V$22:$V$30</c:f>
              <c:numCache>
                <c:formatCode>General</c:formatCode>
                <c:ptCount val="9"/>
                <c:pt idx="0">
                  <c:v>100</c:v>
                </c:pt>
                <c:pt idx="1">
                  <c:v>80</c:v>
                </c:pt>
                <c:pt idx="2">
                  <c:v>63</c:v>
                </c:pt>
                <c:pt idx="3">
                  <c:v>42</c:v>
                </c:pt>
                <c:pt idx="4">
                  <c:v>27</c:v>
                </c:pt>
                <c:pt idx="5">
                  <c:v>13</c:v>
                </c:pt>
                <c:pt idx="6">
                  <c:v>10</c:v>
                </c:pt>
                <c:pt idx="7">
                  <c:v>6</c:v>
                </c:pt>
                <c:pt idx="8">
                  <c:v>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04F-461B-8F76-2335E60F36F6}"/>
            </c:ext>
          </c:extLst>
        </c:ser>
        <c:ser>
          <c:idx val="1"/>
          <c:order val="1"/>
          <c:tx>
            <c:v>Ref. for desired 25T</c:v>
          </c:tx>
          <c:spPr>
            <a:ln w="0">
              <a:solidFill>
                <a:srgbClr val="0070C0"/>
              </a:solidFill>
            </a:ln>
          </c:spPr>
          <c:marker>
            <c:spPr>
              <a:ln w="19050"/>
            </c:spPr>
          </c:marker>
          <c:xVal>
            <c:numRef>
              <c:f>Sheet1!$U$33:$U$40</c:f>
              <c:numCache>
                <c:formatCode>General</c:formatCode>
                <c:ptCount val="8"/>
                <c:pt idx="0">
                  <c:v>20</c:v>
                </c:pt>
                <c:pt idx="1">
                  <c:v>10</c:v>
                </c:pt>
                <c:pt idx="2">
                  <c:v>4.75</c:v>
                </c:pt>
                <c:pt idx="3">
                  <c:v>2</c:v>
                </c:pt>
                <c:pt idx="4">
                  <c:v>0.60000000000000064</c:v>
                </c:pt>
                <c:pt idx="5">
                  <c:v>0.42500000000000032</c:v>
                </c:pt>
                <c:pt idx="6">
                  <c:v>0.21200000000000024</c:v>
                </c:pt>
                <c:pt idx="7">
                  <c:v>7.5000000000000594E-2</c:v>
                </c:pt>
              </c:numCache>
            </c:numRef>
          </c:xVal>
          <c:yVal>
            <c:numRef>
              <c:f>Sheet1!$V$33:$V$40</c:f>
              <c:numCache>
                <c:formatCode>General</c:formatCode>
                <c:ptCount val="8"/>
                <c:pt idx="0">
                  <c:v>100</c:v>
                </c:pt>
                <c:pt idx="1">
                  <c:v>85</c:v>
                </c:pt>
                <c:pt idx="2">
                  <c:v>68</c:v>
                </c:pt>
                <c:pt idx="3">
                  <c:v>52</c:v>
                </c:pt>
                <c:pt idx="4">
                  <c:v>35</c:v>
                </c:pt>
                <c:pt idx="5">
                  <c:v>32</c:v>
                </c:pt>
                <c:pt idx="6">
                  <c:v>22</c:v>
                </c:pt>
                <c:pt idx="7">
                  <c:v>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04F-461B-8F76-2335E60F36F6}"/>
            </c:ext>
          </c:extLst>
        </c:ser>
        <c:ser>
          <c:idx val="2"/>
          <c:order val="2"/>
          <c:tx>
            <c:v>sample no-1</c:v>
          </c:tx>
          <c:spPr>
            <a:ln w="0">
              <a:solidFill>
                <a:srgbClr val="002060"/>
              </a:solidFill>
            </a:ln>
          </c:spPr>
          <c:xVal>
            <c:numRef>
              <c:f>Sheet1!$A$22:$A$30</c:f>
              <c:numCache>
                <c:formatCode>General</c:formatCode>
                <c:ptCount val="9"/>
                <c:pt idx="0">
                  <c:v>40</c:v>
                </c:pt>
                <c:pt idx="1">
                  <c:v>20</c:v>
                </c:pt>
                <c:pt idx="2">
                  <c:v>10</c:v>
                </c:pt>
                <c:pt idx="3">
                  <c:v>4.75</c:v>
                </c:pt>
                <c:pt idx="4">
                  <c:v>2</c:v>
                </c:pt>
                <c:pt idx="5">
                  <c:v>0.60000000000000064</c:v>
                </c:pt>
                <c:pt idx="6">
                  <c:v>0.42500000000000032</c:v>
                </c:pt>
                <c:pt idx="7">
                  <c:v>0.21200000000000024</c:v>
                </c:pt>
                <c:pt idx="8">
                  <c:v>7.5000000000000594E-2</c:v>
                </c:pt>
              </c:numCache>
            </c:numRef>
          </c:xVal>
          <c:yVal>
            <c:numRef>
              <c:f>Sheet1!$E$22:$E$30</c:f>
              <c:numCache>
                <c:formatCode>General</c:formatCode>
                <c:ptCount val="9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04F-461B-8F76-2335E60F3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816192"/>
        <c:axId val="81834368"/>
      </c:scatterChart>
      <c:valAx>
        <c:axId val="81816192"/>
        <c:scaling>
          <c:logBase val="10"/>
          <c:orientation val="minMax"/>
          <c:max val="100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81834368"/>
        <c:crosses val="autoZero"/>
        <c:crossBetween val="midCat"/>
      </c:valAx>
      <c:valAx>
        <c:axId val="8183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lang="en-IN"/>
            </a:pPr>
            <a:endParaRPr lang="en-US"/>
          </a:p>
        </c:txPr>
        <c:crossAx val="81816192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46028968601432E-2"/>
          <c:y val="2.5830771153605811E-2"/>
          <c:w val="0.92805045202683423"/>
          <c:h val="0.90236505022453461"/>
        </c:manualLayout>
      </c:layout>
      <c:scatterChart>
        <c:scatterStyle val="smoothMarker"/>
        <c:varyColors val="0"/>
        <c:ser>
          <c:idx val="0"/>
          <c:order val="0"/>
          <c:tx>
            <c:v>Ref. for desired 25T</c:v>
          </c:tx>
          <c:spPr>
            <a:ln w="0">
              <a:solidFill>
                <a:srgbClr val="00B050"/>
              </a:solidFill>
            </a:ln>
          </c:spPr>
          <c:xVal>
            <c:numRef>
              <c:f>Sheet1!$T$27:$T$35</c:f>
              <c:numCache>
                <c:formatCode>General</c:formatCode>
                <c:ptCount val="9"/>
                <c:pt idx="0">
                  <c:v>40</c:v>
                </c:pt>
                <c:pt idx="1">
                  <c:v>20</c:v>
                </c:pt>
                <c:pt idx="2">
                  <c:v>10</c:v>
                </c:pt>
                <c:pt idx="3">
                  <c:v>4.75</c:v>
                </c:pt>
                <c:pt idx="4">
                  <c:v>2</c:v>
                </c:pt>
                <c:pt idx="5">
                  <c:v>0.60000000000000064</c:v>
                </c:pt>
                <c:pt idx="6">
                  <c:v>0.42500000000000032</c:v>
                </c:pt>
                <c:pt idx="7">
                  <c:v>0.21200000000000024</c:v>
                </c:pt>
                <c:pt idx="8">
                  <c:v>7.5000000000000011E-2</c:v>
                </c:pt>
              </c:numCache>
            </c:numRef>
          </c:xVal>
          <c:yVal>
            <c:numRef>
              <c:f>Sheet1!$U$27:$U$35</c:f>
              <c:numCache>
                <c:formatCode>General</c:formatCode>
                <c:ptCount val="9"/>
                <c:pt idx="0">
                  <c:v>100</c:v>
                </c:pt>
                <c:pt idx="1">
                  <c:v>80</c:v>
                </c:pt>
                <c:pt idx="2">
                  <c:v>63</c:v>
                </c:pt>
                <c:pt idx="3">
                  <c:v>42</c:v>
                </c:pt>
                <c:pt idx="4">
                  <c:v>27</c:v>
                </c:pt>
                <c:pt idx="5">
                  <c:v>13</c:v>
                </c:pt>
                <c:pt idx="6">
                  <c:v>10</c:v>
                </c:pt>
                <c:pt idx="7">
                  <c:v>6</c:v>
                </c:pt>
                <c:pt idx="8">
                  <c:v>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13E-4FC1-9B87-87DF57101F9E}"/>
            </c:ext>
          </c:extLst>
        </c:ser>
        <c:ser>
          <c:idx val="1"/>
          <c:order val="1"/>
          <c:tx>
            <c:v>Ref. for desired 25T</c:v>
          </c:tx>
          <c:spPr>
            <a:ln w="0">
              <a:solidFill>
                <a:srgbClr val="0070C0"/>
              </a:solidFill>
            </a:ln>
          </c:spPr>
          <c:marker>
            <c:spPr>
              <a:ln w="19050"/>
            </c:spPr>
          </c:marker>
          <c:xVal>
            <c:numRef>
              <c:f>Sheet1!$T$38:$T$45</c:f>
              <c:numCache>
                <c:formatCode>General</c:formatCode>
                <c:ptCount val="8"/>
                <c:pt idx="0">
                  <c:v>20</c:v>
                </c:pt>
                <c:pt idx="1">
                  <c:v>10</c:v>
                </c:pt>
                <c:pt idx="2">
                  <c:v>4.75</c:v>
                </c:pt>
                <c:pt idx="3">
                  <c:v>2</c:v>
                </c:pt>
                <c:pt idx="4">
                  <c:v>0.60000000000000064</c:v>
                </c:pt>
                <c:pt idx="5">
                  <c:v>0.42500000000000032</c:v>
                </c:pt>
                <c:pt idx="6">
                  <c:v>0.21200000000000024</c:v>
                </c:pt>
                <c:pt idx="7">
                  <c:v>7.5000000000000011E-2</c:v>
                </c:pt>
              </c:numCache>
            </c:numRef>
          </c:xVal>
          <c:yVal>
            <c:numRef>
              <c:f>Sheet1!$U$38:$U$45</c:f>
              <c:numCache>
                <c:formatCode>General</c:formatCode>
                <c:ptCount val="8"/>
                <c:pt idx="0">
                  <c:v>100</c:v>
                </c:pt>
                <c:pt idx="1">
                  <c:v>85</c:v>
                </c:pt>
                <c:pt idx="2">
                  <c:v>68</c:v>
                </c:pt>
                <c:pt idx="3">
                  <c:v>52</c:v>
                </c:pt>
                <c:pt idx="4">
                  <c:v>35</c:v>
                </c:pt>
                <c:pt idx="5">
                  <c:v>32</c:v>
                </c:pt>
                <c:pt idx="6">
                  <c:v>22</c:v>
                </c:pt>
                <c:pt idx="7">
                  <c:v>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13E-4FC1-9B87-87DF57101F9E}"/>
            </c:ext>
          </c:extLst>
        </c:ser>
        <c:ser>
          <c:idx val="2"/>
          <c:order val="2"/>
          <c:tx>
            <c:v>design sample</c:v>
          </c:tx>
          <c:spPr>
            <a:ln w="0">
              <a:solidFill>
                <a:srgbClr val="002060"/>
              </a:solidFill>
            </a:ln>
          </c:spPr>
          <c:xVal>
            <c:numRef>
              <c:f>Sheet1!$D$26:$D$34</c:f>
              <c:numCache>
                <c:formatCode>General</c:formatCode>
                <c:ptCount val="9"/>
                <c:pt idx="0">
                  <c:v>40</c:v>
                </c:pt>
                <c:pt idx="1">
                  <c:v>20</c:v>
                </c:pt>
                <c:pt idx="2">
                  <c:v>10</c:v>
                </c:pt>
                <c:pt idx="3">
                  <c:v>4.75</c:v>
                </c:pt>
                <c:pt idx="4">
                  <c:v>2</c:v>
                </c:pt>
                <c:pt idx="5">
                  <c:v>0.60000000000000064</c:v>
                </c:pt>
                <c:pt idx="6">
                  <c:v>0.42500000000000032</c:v>
                </c:pt>
                <c:pt idx="7">
                  <c:v>0.21200000000000024</c:v>
                </c:pt>
                <c:pt idx="8">
                  <c:v>7.5000000000000011E-2</c:v>
                </c:pt>
              </c:numCache>
            </c:numRef>
          </c:xVal>
          <c:yVal>
            <c:numRef>
              <c:f>Sheet1!$H$26:$H$34</c:f>
              <c:numCache>
                <c:formatCode>General</c:formatCode>
                <c:ptCount val="9"/>
                <c:pt idx="0">
                  <c:v>100</c:v>
                </c:pt>
                <c:pt idx="1">
                  <c:v>89.8</c:v>
                </c:pt>
                <c:pt idx="2">
                  <c:v>74</c:v>
                </c:pt>
                <c:pt idx="3">
                  <c:v>54</c:v>
                </c:pt>
                <c:pt idx="4">
                  <c:v>36.5</c:v>
                </c:pt>
                <c:pt idx="5">
                  <c:v>22</c:v>
                </c:pt>
                <c:pt idx="6">
                  <c:v>18.5</c:v>
                </c:pt>
                <c:pt idx="7">
                  <c:v>12</c:v>
                </c:pt>
                <c:pt idx="8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13E-4FC1-9B87-87DF57101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208640"/>
        <c:axId val="82210176"/>
      </c:scatterChart>
      <c:valAx>
        <c:axId val="82208640"/>
        <c:scaling>
          <c:logBase val="10"/>
          <c:orientation val="minMax"/>
          <c:max val="100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2210176"/>
        <c:crosses val="autoZero"/>
        <c:crossBetween val="midCat"/>
      </c:valAx>
      <c:valAx>
        <c:axId val="82210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lang="en-US"/>
            </a:pPr>
            <a:endParaRPr lang="en-US"/>
          </a:p>
        </c:txPr>
        <c:crossAx val="82208640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81750305614595409"/>
          <c:y val="0.36825663458734331"/>
          <c:w val="0.1809138683521937"/>
          <c:h val="0.24655551389409691"/>
        </c:manualLayout>
      </c:layout>
      <c:overlay val="0"/>
      <c:txPr>
        <a:bodyPr/>
        <a:lstStyle/>
        <a:p>
          <a:pPr>
            <a:defRPr lang="en-US" baseline="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11132-699C-458C-85F6-E6DBFA658D09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0E95F-81B7-497F-975B-52D4CA384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6728A-AD7F-4A88-9BD7-3F63E3BF2001}" type="datetimeFigureOut">
              <a:rPr lang="en-US" smtClean="0"/>
              <a:pPr/>
              <a:t>1/13/2017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F20E0-887D-4FA5-8E70-AC243B1BB0B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238794-534B-48A9-AC9C-82EBC22C1C0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75813" name="Date Placeholder 4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238794-534B-48A9-AC9C-82EBC22C1C0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75813" name="Date Placeholder 4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238794-534B-48A9-AC9C-82EBC22C1C0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75813" name="Date Placeholder 4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238794-534B-48A9-AC9C-82EBC22C1C0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75813" name="Date Placeholder 4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238794-534B-48A9-AC9C-82EBC22C1C0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75813" name="Date Placeholder 4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238794-534B-48A9-AC9C-82EBC22C1C0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75813" name="Date Placeholder 4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238794-534B-48A9-AC9C-82EBC22C1C0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75813" name="Date Placeholder 4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238794-534B-48A9-AC9C-82EBC22C1C0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75813" name="Date Placeholder 4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440A-09D7-4C7A-AE58-7DC5598B61F8}" type="datetimeFigureOut">
              <a:rPr lang="en-US" smtClean="0"/>
              <a:pPr/>
              <a:t>1/13/2017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7D38FAA-A16E-445F-8A41-35C9B8AFFDE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440A-09D7-4C7A-AE58-7DC5598B61F8}" type="datetimeFigureOut">
              <a:rPr lang="en-US" smtClean="0"/>
              <a:pPr/>
              <a:t>1/13/2017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8FAA-A16E-445F-8A41-35C9B8AFFD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440A-09D7-4C7A-AE58-7DC5598B61F8}" type="datetimeFigureOut">
              <a:rPr lang="en-US" smtClean="0"/>
              <a:pPr/>
              <a:t>1/13/2017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8FAA-A16E-445F-8A41-35C9B8AFFD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440A-09D7-4C7A-AE58-7DC5598B61F8}" type="datetimeFigureOut">
              <a:rPr lang="en-US" smtClean="0"/>
              <a:pPr/>
              <a:t>1/13/2017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8FAA-A16E-445F-8A41-35C9B8AFFDE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440A-09D7-4C7A-AE58-7DC5598B61F8}" type="datetimeFigureOut">
              <a:rPr lang="en-US" smtClean="0"/>
              <a:pPr/>
              <a:t>1/13/2017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7D38FAA-A16E-445F-8A41-35C9B8AFFD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440A-09D7-4C7A-AE58-7DC5598B61F8}" type="datetimeFigureOut">
              <a:rPr lang="en-US" smtClean="0"/>
              <a:pPr/>
              <a:t>1/13/2017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8FAA-A16E-445F-8A41-35C9B8AFFDE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440A-09D7-4C7A-AE58-7DC5598B61F8}" type="datetimeFigureOut">
              <a:rPr lang="en-US" smtClean="0"/>
              <a:pPr/>
              <a:t>1/13/2017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8FAA-A16E-445F-8A41-35C9B8AFFDE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440A-09D7-4C7A-AE58-7DC5598B61F8}" type="datetimeFigureOut">
              <a:rPr lang="en-US" smtClean="0"/>
              <a:pPr/>
              <a:t>1/13/2017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8FAA-A16E-445F-8A41-35C9B8AFFD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440A-09D7-4C7A-AE58-7DC5598B61F8}" type="datetimeFigureOut">
              <a:rPr lang="en-US" smtClean="0"/>
              <a:pPr/>
              <a:t>1/13/2017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8FAA-A16E-445F-8A41-35C9B8AFFD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440A-09D7-4C7A-AE58-7DC5598B61F8}" type="datetimeFigureOut">
              <a:rPr lang="en-US" smtClean="0"/>
              <a:pPr/>
              <a:t>1/13/2017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8FAA-A16E-445F-8A41-35C9B8AFFDE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440A-09D7-4C7A-AE58-7DC5598B61F8}" type="datetimeFigureOut">
              <a:rPr lang="en-US" smtClean="0"/>
              <a:pPr/>
              <a:t>1/13/2017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7D38FAA-A16E-445F-8A41-35C9B8AFFDE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CF440A-09D7-4C7A-AE58-7DC5598B61F8}" type="datetimeFigureOut">
              <a:rPr lang="en-US" smtClean="0"/>
              <a:pPr/>
              <a:t>1/13/2017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7D38FAA-A16E-445F-8A41-35C9B8AFFDE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ut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I%20SINGH\Pictures\blanket%20photos\VID-20151212-WA0000.mp4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1585913" y="569913"/>
            <a:ext cx="6262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1509713" y="5522913"/>
            <a:ext cx="5881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1433513" y="646113"/>
            <a:ext cx="572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220072" y="4071942"/>
            <a:ext cx="369532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cs typeface="Arial" pitchFamily="34" charset="0"/>
              </a:rPr>
              <a:t>Harpal Singh </a:t>
            </a:r>
          </a:p>
          <a:p>
            <a:pPr algn="ctr"/>
            <a:r>
              <a:rPr lang="en-US" sz="2400" b="1" i="1" dirty="0">
                <a:cs typeface="Arial" pitchFamily="34" charset="0"/>
              </a:rPr>
              <a:t>CE/CON/8/MLG NFR</a:t>
            </a:r>
          </a:p>
          <a:p>
            <a:pPr algn="ctr"/>
            <a:endParaRPr lang="en-US" sz="2400" b="1" i="1" dirty="0">
              <a:cs typeface="Arial" pitchFamily="34" charset="0"/>
            </a:endParaRPr>
          </a:p>
          <a:p>
            <a:pPr algn="ctr"/>
            <a:r>
              <a:rPr lang="en-US" sz="2400" b="1" i="1" dirty="0">
                <a:cs typeface="Arial" pitchFamily="34" charset="0"/>
              </a:rPr>
              <a:t>S.S Khongrymmai</a:t>
            </a:r>
            <a:endParaRPr lang="en-US" sz="2400" b="1" dirty="0">
              <a:cs typeface="Arial" pitchFamily="34" charset="0"/>
            </a:endParaRPr>
          </a:p>
          <a:p>
            <a:pPr algn="ctr"/>
            <a:r>
              <a:rPr lang="en-US" sz="2400" b="1" dirty="0">
                <a:cs typeface="Arial" pitchFamily="34" charset="0"/>
              </a:rPr>
              <a:t> Dy.CE/Con/2/AGTL</a:t>
            </a:r>
          </a:p>
          <a:p>
            <a:pPr algn="ctr"/>
            <a:endParaRPr lang="en-US" sz="2400" b="1" dirty="0">
              <a:cs typeface="Arial" pitchFamily="34" charset="0"/>
            </a:endParaRPr>
          </a:p>
          <a:p>
            <a:pPr algn="ctr"/>
            <a:r>
              <a:rPr lang="en-US" sz="2400" b="1" dirty="0" err="1">
                <a:cs typeface="Arial" pitchFamily="34" charset="0"/>
              </a:rPr>
              <a:t>Supriya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Dutta</a:t>
            </a:r>
            <a:r>
              <a:rPr lang="en-US" sz="2400" b="1" dirty="0">
                <a:cs typeface="Arial" pitchFamily="34" charset="0"/>
              </a:rPr>
              <a:t> ,JE</a:t>
            </a:r>
          </a:p>
          <a:p>
            <a:pPr algn="ctr"/>
            <a:endParaRPr lang="en-US" sz="16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286116" y="228600"/>
            <a:ext cx="5857884" cy="29860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800" b="1" dirty="0"/>
              <a:t>  </a:t>
            </a:r>
            <a:r>
              <a:rPr lang="en-US" sz="3200" b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Mechanised</a:t>
            </a:r>
            <a:r>
              <a:rPr lang="en-US" sz="3200" b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Blending and Laying of Blanketing Material with application of Geo textile </a:t>
            </a:r>
            <a:r>
              <a:rPr lang="en-US" sz="3600" b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and Geo-grids in Agartala-Sabroom</a:t>
            </a:r>
            <a:endParaRPr lang="en-US" sz="3200" b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>
              <a:defRPr/>
            </a:pPr>
            <a:r>
              <a:rPr lang="en-US" sz="2400" b="1" dirty="0">
                <a:latin typeface="Consolas" pitchFamily="49" charset="0"/>
              </a:rPr>
              <a:t>______________________</a:t>
            </a:r>
          </a:p>
          <a:p>
            <a:pPr algn="ctr">
              <a:defRPr/>
            </a:pPr>
            <a:endParaRPr lang="en-US" sz="2000" b="1" dirty="0">
              <a:latin typeface="Consolas" pitchFamily="49" charset="0"/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5000628" y="3214686"/>
            <a:ext cx="414337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spc="-3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International  Seminar  IPWE 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accent2"/>
                </a:solidFill>
              </a:rPr>
              <a:t>Mumbai   12</a:t>
            </a:r>
            <a:r>
              <a:rPr lang="en-US" sz="1600" b="1" baseline="30000" dirty="0">
                <a:solidFill>
                  <a:schemeClr val="accent2"/>
                </a:solidFill>
              </a:rPr>
              <a:t>th</a:t>
            </a:r>
            <a:r>
              <a:rPr lang="en-US" sz="1600" b="1" dirty="0">
                <a:solidFill>
                  <a:schemeClr val="accent2"/>
                </a:solidFill>
              </a:rPr>
              <a:t> &amp;13</a:t>
            </a:r>
            <a:r>
              <a:rPr lang="en-US" sz="1600" b="1" baseline="30000" dirty="0">
                <a:solidFill>
                  <a:schemeClr val="accent2"/>
                </a:solidFill>
              </a:rPr>
              <a:t>th</a:t>
            </a:r>
            <a:r>
              <a:rPr lang="en-US" sz="1600" b="1" dirty="0">
                <a:solidFill>
                  <a:schemeClr val="accent2"/>
                </a:solidFill>
              </a:rPr>
              <a:t>  Jan 2017</a:t>
            </a:r>
          </a:p>
        </p:txBody>
      </p:sp>
      <p:pic>
        <p:nvPicPr>
          <p:cNvPr id="12" name="Content Placeholder 6" descr="C:\Users\WINDOWS\Desktop\blanket\blanketing presentation photo\IMG_20151120_121009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3498544"/>
            <a:ext cx="4752972" cy="285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6" descr="C:\Users\WINDOWS\Desktop\blanket\blanketing presentation photo\IMG-20150520-WA0007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1" y="228600"/>
            <a:ext cx="28575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9512" y="5165229"/>
            <a:ext cx="49292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Challenges  in Design and  Maintenance of track under Mixed Traffic Regime of Semi High Speed and Heavy Axle Load</a:t>
            </a:r>
          </a:p>
        </p:txBody>
      </p:sp>
    </p:spTree>
  </p:cSld>
  <p:clrMapOvr>
    <a:masterClrMapping/>
  </p:clrMapOvr>
  <p:transition spd="med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7" y="365126"/>
            <a:ext cx="8827226" cy="90350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9900FF"/>
                </a:solidFill>
              </a:rPr>
              <a:t>Geo-Grid and its Functions</a:t>
            </a:r>
            <a:endParaRPr lang="en-US" dirty="0">
              <a:solidFill>
                <a:srgbClr val="99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7" y="1367481"/>
            <a:ext cx="8827226" cy="536283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158" y="1443841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2800" dirty="0"/>
              <a:t>Geo-grids stabilize the formation by improving lateral    confinement and bearing capacity, increasing resilient modulus and decreasing differential settlement.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   Stabilizing effect is achieved through two mechanisms</a:t>
            </a:r>
          </a:p>
          <a:p>
            <a:pPr>
              <a:buNone/>
            </a:pPr>
            <a:r>
              <a:rPr lang="en-US" sz="2800" dirty="0"/>
              <a:t>a) Lateral restrain of the ballast and formation through interlocking (between aggregate and geo-grids) and friction (between soil and the geo-grid) </a:t>
            </a:r>
            <a:endParaRPr lang="en-IN" sz="2800" dirty="0"/>
          </a:p>
          <a:p>
            <a:pPr>
              <a:buNone/>
            </a:pPr>
            <a:r>
              <a:rPr lang="en-US" sz="2800" dirty="0"/>
              <a:t>b) Sub grade restraint/increase in the system bearing capacity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 Specifications as per IR Unified Standard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2253436384"/>
      </p:ext>
    </p:extLst>
  </p:cSld>
  <p:clrMapOvr>
    <a:masterClrMapping/>
  </p:clrMapOvr>
  <p:transition spd="med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93978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dirty="0">
                <a:solidFill>
                  <a:srgbClr val="9900FF"/>
                </a:solidFill>
                <a:latin typeface="Algerian" pitchFamily="82" charset="0"/>
              </a:rPr>
              <a:t>Pug mill type blenders</a:t>
            </a:r>
            <a:endParaRPr lang="en-US" dirty="0">
              <a:solidFill>
                <a:srgbClr val="9900FF"/>
              </a:solidFill>
            </a:endParaRPr>
          </a:p>
        </p:txBody>
      </p:sp>
      <p:pic>
        <p:nvPicPr>
          <p:cNvPr id="10" name="Content Placeholder 9" descr="Blanket pic 2 produc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5"/>
            <a:ext cx="6072230" cy="3143272"/>
          </a:xfrm>
        </p:spPr>
      </p:pic>
      <p:pic>
        <p:nvPicPr>
          <p:cNvPr id="11" name="Content Placeholder 7" descr="C:\Users\WINDOWS\Desktop\New folder\IMG_20151115_144226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3134" y="1571612"/>
            <a:ext cx="25308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7158" y="5000636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/>
              <a:t>Four Bins of 4 Cum Capacity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/>
              <a:t>Production  600 Cum per day @60Cum per Hour</a:t>
            </a:r>
          </a:p>
          <a:p>
            <a:endParaRPr lang="en-US" sz="2800" dirty="0"/>
          </a:p>
        </p:txBody>
      </p:sp>
    </p:spTree>
  </p:cSld>
  <p:clrMapOvr>
    <a:masterClrMapping/>
  </p:clrMapOvr>
  <p:transition spd="med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7" y="365126"/>
            <a:ext cx="8827226" cy="77785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9900FF"/>
                </a:solidFill>
              </a:rPr>
              <a:t>Trial Mix of Blanket</a:t>
            </a:r>
            <a:endParaRPr lang="en-US" dirty="0">
              <a:solidFill>
                <a:srgbClr val="99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7" y="1367481"/>
            <a:ext cx="8827226" cy="5362833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Identify of the useable materials/soils.</a:t>
            </a:r>
            <a:endParaRPr lang="en-IN" sz="2800" dirty="0"/>
          </a:p>
          <a:p>
            <a:pPr lvl="0"/>
            <a:r>
              <a:rPr lang="en-US" sz="2800" dirty="0"/>
              <a:t>Take equal weight of the materials for sieve analysis.</a:t>
            </a:r>
            <a:endParaRPr lang="en-IN" sz="2800" dirty="0"/>
          </a:p>
          <a:p>
            <a:pPr lvl="0"/>
            <a:r>
              <a:rPr lang="en-US" sz="2800" dirty="0"/>
              <a:t>Write down the weight retained at each stage for all the soils.</a:t>
            </a:r>
            <a:endParaRPr lang="en-IN" sz="2800" dirty="0"/>
          </a:p>
          <a:p>
            <a:pPr lvl="0"/>
            <a:r>
              <a:rPr lang="en-US" sz="2800" dirty="0"/>
              <a:t>Apportion of percentage component to each material and work out the theoretical mix.</a:t>
            </a:r>
            <a:endParaRPr lang="en-IN" sz="2800" dirty="0"/>
          </a:p>
          <a:p>
            <a:pPr lvl="0"/>
            <a:r>
              <a:rPr lang="en-US" sz="2800" dirty="0"/>
              <a:t>Draw particles size distribution curve of mix to find out desirability of gradation of blanket materials, as per guideline vide RDSO/2007/GE: 0014 Vide page -28. Of heavy axle load 25T.</a:t>
            </a:r>
            <a:endParaRPr lang="en-IN" sz="2800" dirty="0"/>
          </a:p>
          <a:p>
            <a:pPr lvl="0"/>
            <a:r>
              <a:rPr lang="en-US" sz="2800" dirty="0"/>
              <a:t>If not successful, then make another trail, and so on.</a:t>
            </a:r>
            <a:endParaRPr lang="en-IN" sz="2800" dirty="0"/>
          </a:p>
          <a:p>
            <a:pPr>
              <a:buNone/>
            </a:pPr>
            <a:endParaRPr lang="en-US" sz="2800" b="1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36384"/>
      </p:ext>
    </p:extLst>
  </p:cSld>
  <p:clrMapOvr>
    <a:masterClrMapping/>
  </p:clrMapOvr>
  <p:transition spd="med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5720" y="1071546"/>
          <a:ext cx="8643997" cy="5575316"/>
        </p:xfrm>
        <a:graphic>
          <a:graphicData uri="http://schemas.openxmlformats.org/drawingml/2006/table">
            <a:tbl>
              <a:tblPr/>
              <a:tblGrid>
                <a:gridCol w="682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006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CALCULATION OF MIX.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sieve size (in MM)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wt retained (in gm)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% of wt retained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% of Wt retained as per grain size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Nature of Granular materials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Mark of Bin at batching plant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Remarks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Calibri"/>
                          <a:ea typeface="Times New Roman"/>
                          <a:cs typeface="Calibri"/>
                        </a:rPr>
                        <a:t>20 mm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Calibri"/>
                          <a:ea typeface="Times New Roman"/>
                          <a:cs typeface="Calibri"/>
                        </a:rPr>
                        <a:t>down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Calibri"/>
                          <a:ea typeface="Times New Roman"/>
                          <a:cs typeface="Calibri"/>
                        </a:rPr>
                        <a:t>BIN-1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510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Calibri"/>
                          <a:ea typeface="Times New Roman"/>
                          <a:cs typeface="Calibri"/>
                        </a:rPr>
                        <a:t>10.2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790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Calibri"/>
                          <a:ea typeface="Times New Roman"/>
                          <a:cs typeface="Calibri"/>
                        </a:rPr>
                        <a:t>15.8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4.75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1000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37.5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10mm down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BIN-2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N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1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875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17.5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N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N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en-IN"/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0.6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725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14.5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24.5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fine sand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Calibri"/>
                          <a:ea typeface="Times New Roman"/>
                          <a:cs typeface="Calibri"/>
                        </a:rPr>
                        <a:t>BIN-3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0.425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175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Calibri"/>
                          <a:ea typeface="Times New Roman"/>
                          <a:cs typeface="Calibri"/>
                        </a:rPr>
                        <a:t>3.5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3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0.212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325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Calibri"/>
                          <a:ea typeface="Times New Roman"/>
                          <a:cs typeface="Calibri"/>
                        </a:rPr>
                        <a:t>6.5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0.075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350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Fine grain soil mix with stone dust sand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Calibri"/>
                          <a:ea typeface="Times New Roman"/>
                          <a:cs typeface="Calibri"/>
                        </a:rPr>
                        <a:t>BIN-4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pan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250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92867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IN" sz="2800" b="1" dirty="0">
                <a:solidFill>
                  <a:srgbClr val="9900FF"/>
                </a:solidFill>
              </a:rPr>
              <a:t>Based on the above four materials a trail for the blanket is done on the following proportion</a:t>
            </a:r>
            <a:endParaRPr lang="en-US" altLang="en-US" sz="2800" b="1" dirty="0">
              <a:solidFill>
                <a:srgbClr val="9900FF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5720" y="1071545"/>
          <a:ext cx="8643996" cy="5588172"/>
        </p:xfrm>
        <a:graphic>
          <a:graphicData uri="http://schemas.openxmlformats.org/drawingml/2006/table">
            <a:tbl>
              <a:tblPr/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7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0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6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sieve size (in MM)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wt retained (in gm)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Cumulative wt. retained ( in gm)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of  cumulative wt retained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of passing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Ref. Range of passing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100%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Times New Roman"/>
                          <a:cs typeface="Calibri"/>
                        </a:rPr>
                        <a:t>510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510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10.2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89.8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80-100%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Times New Roman"/>
                          <a:cs typeface="Calibri"/>
                        </a:rPr>
                        <a:t>790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1300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74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63-85%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4.75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Times New Roman"/>
                          <a:cs typeface="Calibri"/>
                        </a:rPr>
                        <a:t>1000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2300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46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54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42-68%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Times New Roman"/>
                          <a:cs typeface="Calibri"/>
                        </a:rPr>
                        <a:t>875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3175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63.5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36.5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27-52%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0.6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Times New Roman"/>
                          <a:cs typeface="Calibri"/>
                        </a:rPr>
                        <a:t>725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3900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78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13-35%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0.425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Times New Roman"/>
                          <a:cs typeface="Calibri"/>
                        </a:rPr>
                        <a:t>175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4075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81.5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18.5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10-32%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0.212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Times New Roman"/>
                          <a:cs typeface="Calibri"/>
                        </a:rPr>
                        <a:t>325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4400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88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6-22%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0.075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Times New Roman"/>
                          <a:cs typeface="Calibri"/>
                        </a:rPr>
                        <a:t>350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4750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95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3-10%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pan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Times New Roman"/>
                          <a:cs typeface="Calibri"/>
                        </a:rPr>
                        <a:t>250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5000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90350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IN" sz="2600" b="1" dirty="0">
                <a:solidFill>
                  <a:srgbClr val="9900FF"/>
                </a:solidFill>
              </a:rPr>
              <a:t>DESIGN OF BLANKETING MATERIALS FOR BATCHING PLANT</a:t>
            </a:r>
            <a:br>
              <a:rPr lang="en-IN" sz="2600" b="1" dirty="0">
                <a:solidFill>
                  <a:srgbClr val="9900FF"/>
                </a:solidFill>
              </a:rPr>
            </a:br>
            <a:r>
              <a:rPr lang="en-IN" sz="2600" b="1" dirty="0">
                <a:solidFill>
                  <a:srgbClr val="9900FF"/>
                </a:solidFill>
              </a:rPr>
              <a:t>Sieve analysis </a:t>
            </a:r>
            <a:endParaRPr lang="en-US" altLang="en-US" sz="2600" b="1" dirty="0">
              <a:solidFill>
                <a:srgbClr val="9900FF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65403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9900FF"/>
                </a:solidFill>
              </a:rPr>
              <a:t>Envelop curve of Design mix</a:t>
            </a:r>
            <a:r>
              <a:rPr lang="en-US" sz="3600" dirty="0">
                <a:solidFill>
                  <a:srgbClr val="9900FF"/>
                </a:solidFill>
              </a:rPr>
              <a:t>.</a:t>
            </a:r>
            <a:endParaRPr lang="en-IN" sz="3600" dirty="0">
              <a:solidFill>
                <a:srgbClr val="9900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928670"/>
          <a:ext cx="822960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3" y="4714886"/>
          <a:ext cx="8643997" cy="1928825"/>
        </p:xfrm>
        <a:graphic>
          <a:graphicData uri="http://schemas.openxmlformats.org/drawingml/2006/table">
            <a:tbl>
              <a:tblPr/>
              <a:tblGrid>
                <a:gridCol w="659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01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01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01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24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Times New Roman"/>
                          <a:cs typeface="Calibri"/>
                        </a:rPr>
                        <a:t>D10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Times New Roman"/>
                          <a:cs typeface="Calibri"/>
                        </a:rPr>
                        <a:t>D30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Times New Roman"/>
                          <a:cs typeface="Calibri"/>
                        </a:rPr>
                        <a:t>D60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Times New Roman"/>
                          <a:cs typeface="Calibri"/>
                        </a:rPr>
                        <a:t>CC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Times New Roman"/>
                          <a:cs typeface="Calibri"/>
                        </a:rPr>
                        <a:t>CU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Times New Roman"/>
                          <a:cs typeface="Calibri"/>
                        </a:rPr>
                        <a:t>Ref. range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8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Times New Roman"/>
                          <a:cs typeface="Calibri"/>
                        </a:rPr>
                        <a:t>CC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Times New Roman"/>
                          <a:cs typeface="Calibri"/>
                        </a:rPr>
                        <a:t>CU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Times New Roman"/>
                          <a:cs typeface="Calibri"/>
                        </a:rPr>
                        <a:t>0.17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Times New Roman"/>
                          <a:cs typeface="Calibri"/>
                        </a:rPr>
                        <a:t>1.3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latin typeface="Calibri"/>
                          <a:ea typeface="Times New Roman"/>
                          <a:cs typeface="Calibri"/>
                        </a:rPr>
                        <a:t>1.66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Calibri"/>
                          <a:ea typeface="Times New Roman"/>
                          <a:cs typeface="Calibri"/>
                        </a:rPr>
                        <a:t>35.29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Times New Roman"/>
                          <a:cs typeface="Calibri"/>
                        </a:rPr>
                        <a:t>1 to 3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Times New Roman"/>
                          <a:cs typeface="Calibri"/>
                        </a:rPr>
                        <a:t>&gt; 4, preferable more than 7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7" y="365126"/>
            <a:ext cx="8827226" cy="77785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9900FF"/>
                </a:solidFill>
              </a:rPr>
              <a:t>Preparation of Sub grade</a:t>
            </a:r>
            <a:endParaRPr lang="en-US" dirty="0">
              <a:solidFill>
                <a:srgbClr val="99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7" y="1367481"/>
            <a:ext cx="8827226" cy="536283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158" y="1571612"/>
            <a:ext cx="8572560" cy="4981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dirty="0"/>
              <a:t>  Top slope 1 in 30 ways from centre.</a:t>
            </a:r>
            <a:endParaRPr lang="en-IN" sz="2800" dirty="0"/>
          </a:p>
          <a:p>
            <a:pPr lvl="0">
              <a:buFont typeface="Arial" pitchFamily="34" charset="0"/>
              <a:buChar char="•"/>
            </a:pPr>
            <a:r>
              <a:rPr lang="en-US" sz="2800" dirty="0"/>
              <a:t>  Extra wide bank by 500mm on either side &amp; then cut</a:t>
            </a:r>
          </a:p>
          <a:p>
            <a:pPr lvl="0"/>
            <a:r>
              <a:rPr lang="en-US" sz="2800" dirty="0"/>
              <a:t>    &amp; dressed to avoid loose earth on shoulders.</a:t>
            </a:r>
            <a:endParaRPr lang="en-IN" sz="2800" dirty="0"/>
          </a:p>
          <a:p>
            <a:pPr lvl="0">
              <a:buFont typeface="Arial" pitchFamily="34" charset="0"/>
              <a:buChar char="•"/>
            </a:pPr>
            <a:r>
              <a:rPr lang="en-US" sz="2800" dirty="0"/>
              <a:t>  Minimum overlap of 200mm between each run of </a:t>
            </a:r>
          </a:p>
          <a:p>
            <a:pPr lvl="0"/>
            <a:r>
              <a:rPr lang="en-US" sz="2800" dirty="0"/>
              <a:t>    roller</a:t>
            </a:r>
            <a:endParaRPr lang="en-IN" sz="2800" dirty="0"/>
          </a:p>
          <a:p>
            <a:pPr lvl="0">
              <a:buFont typeface="Arial" pitchFamily="34" charset="0"/>
              <a:buChar char="•"/>
            </a:pPr>
            <a:r>
              <a:rPr lang="en-US" sz="2800" dirty="0"/>
              <a:t>  At the end of working day, fill materials should not be</a:t>
            </a:r>
          </a:p>
          <a:p>
            <a:pPr lvl="0"/>
            <a:r>
              <a:rPr lang="en-US" sz="2800" dirty="0"/>
              <a:t>    left un-compacted</a:t>
            </a:r>
            <a:endParaRPr lang="en-IN" sz="2800" dirty="0"/>
          </a:p>
          <a:p>
            <a:pPr lvl="0">
              <a:buFont typeface="Arial" pitchFamily="34" charset="0"/>
              <a:buChar char="•"/>
            </a:pPr>
            <a:r>
              <a:rPr lang="en-US" sz="2800" dirty="0"/>
              <a:t>  After finishing formation movement of vehicles </a:t>
            </a:r>
          </a:p>
          <a:p>
            <a:pPr lvl="0"/>
            <a:r>
              <a:rPr lang="en-US" sz="2800" dirty="0"/>
              <a:t>    should not be allowed on top.</a:t>
            </a:r>
            <a:endParaRPr lang="en-IN" sz="2800" dirty="0"/>
          </a:p>
          <a:p>
            <a:pPr lvl="0">
              <a:buFont typeface="Arial" pitchFamily="34" charset="0"/>
              <a:buChar char="•"/>
            </a:pPr>
            <a:r>
              <a:rPr lang="en-US" sz="2800" dirty="0"/>
              <a:t>  Usually side slope 2:1 up to 6.0m height</a:t>
            </a:r>
            <a:endParaRPr lang="en-IN" sz="2800" dirty="0"/>
          </a:p>
          <a:p>
            <a:pPr lvl="0">
              <a:buFont typeface="Arial" pitchFamily="34" charset="0"/>
              <a:buChar char="•"/>
            </a:pPr>
            <a:r>
              <a:rPr lang="en-US" sz="2800" dirty="0"/>
              <a:t>  Top width 6.85m in filling &amp; 6.25 in cutting.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253436384"/>
      </p:ext>
    </p:extLst>
  </p:cSld>
  <p:clrMapOvr>
    <a:masterClrMapping/>
  </p:clrMapOvr>
  <p:transition spd="med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11430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9900FF"/>
                </a:solidFill>
              </a:rPr>
              <a:t>Laying of Geo-Textiles (in between sub grade and blanket layer)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7" y="1367481"/>
            <a:ext cx="8827226" cy="536283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5" name="Picture 2" descr="C:\Users\WINDOWS\Desktop\blanket pic\IMG_20151208_153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3710216" cy="2376263"/>
          </a:xfrm>
          <a:prstGeom prst="rect">
            <a:avLst/>
          </a:prstGeom>
          <a:noFill/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214282" y="1643050"/>
            <a:ext cx="5072098" cy="49292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 textile are being laid over well compacted prepared sub grade .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Minimum lapping (lateral &amp; longitudinal direction) is 300mm.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 slope is 1 in 30 and longitudinal gradient as per designated gradient.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and selection of geo–synthetics should be done in consultation with RDSO.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6" descr="C:\Users\WINDOWS\Desktop\blanket\blanketing presentation photo\IMG-20150519-WA0009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7444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48064" y="616530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Spreading</a:t>
            </a:r>
            <a:r>
              <a:rPr lang="en-IN" sz="2800" dirty="0">
                <a:solidFill>
                  <a:schemeClr val="bg1"/>
                </a:solidFill>
              </a:rPr>
              <a:t> </a:t>
            </a:r>
            <a:r>
              <a:rPr lang="en-IN" sz="2800" dirty="0" err="1">
                <a:solidFill>
                  <a:schemeClr val="bg1"/>
                </a:solidFill>
              </a:rPr>
              <a:t>ofBlanket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335699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Laying Geo -Textile</a:t>
            </a:r>
          </a:p>
        </p:txBody>
      </p:sp>
    </p:spTree>
    <p:extLst>
      <p:ext uri="{BB962C8B-B14F-4D97-AF65-F5344CB8AC3E}">
        <p14:creationId xmlns:p14="http://schemas.microsoft.com/office/powerpoint/2010/main" val="2253436384"/>
      </p:ext>
    </p:extLst>
  </p:cSld>
  <p:clrMapOvr>
    <a:masterClrMapping/>
  </p:clrMapOvr>
  <p:transition spd="med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71438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9900FF"/>
                </a:solidFill>
              </a:rPr>
              <a:t>Procedure of laying Blanket</a:t>
            </a:r>
            <a:endParaRPr lang="en-IN" dirty="0">
              <a:solidFill>
                <a:srgbClr val="99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282" y="1214422"/>
            <a:ext cx="4283106" cy="5214974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dirty="0"/>
              <a:t>Blanket materials are spreaded with a tractor mounted grader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 In layer of 30 cm thick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 Compacted with 11-12 </a:t>
            </a:r>
            <a:r>
              <a:rPr lang="en-US" dirty="0" err="1"/>
              <a:t>tonne</a:t>
            </a:r>
            <a:r>
              <a:rPr lang="en-US" dirty="0"/>
              <a:t>  vibratory roller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 8-10 number of passes given to achieve  desirable compaction.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 OMC  of produce blanket 8-9%</a:t>
            </a:r>
            <a:endParaRPr lang="en-IN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4032448" cy="2448272"/>
          </a:xfrm>
          <a:prstGeom prst="rect">
            <a:avLst/>
          </a:prstGeom>
          <a:noFill/>
          <a:ln w="9525" cap="sq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9" name="Picture 4" descr="C:\Users\WINDOWS\Desktop\blanket pic\IMG_20151208_153508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4032448" cy="28595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88024" y="314096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Spreading</a:t>
            </a:r>
            <a:r>
              <a:rPr lang="en-IN" sz="2800" b="1" dirty="0"/>
              <a:t> </a:t>
            </a:r>
            <a:r>
              <a:rPr lang="en-IN" sz="2800" b="1" dirty="0">
                <a:solidFill>
                  <a:schemeClr val="bg1"/>
                </a:solidFill>
              </a:rPr>
              <a:t>with Grader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4048" y="594928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</a:rPr>
              <a:t>11t Vibratory roller</a:t>
            </a:r>
          </a:p>
        </p:txBody>
      </p:sp>
    </p:spTree>
  </p:cSld>
  <p:clrMapOvr>
    <a:masterClrMapping/>
  </p:clrMapOvr>
  <p:transition spd="med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I SINGH\Pictures\blanket photos\IMG-20151211-WA00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71546"/>
            <a:ext cx="3857652" cy="2643206"/>
          </a:xfrm>
          <a:prstGeom prst="rect">
            <a:avLst/>
          </a:prstGeom>
          <a:noFill/>
        </p:spPr>
      </p:pic>
      <p:pic>
        <p:nvPicPr>
          <p:cNvPr id="5" name="VID-20151212-WA000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857752" y="4000504"/>
            <a:ext cx="3786214" cy="2571768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214282" y="857232"/>
            <a:ext cx="4714908" cy="335758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/>
              <a:t>BI-Axial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Geo-grids are being laid at middle of blanket layer and over the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well prepared well compacted blanket layer.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/>
              <a:t>This give better result as per report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the IIT, Kharagpur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1520" y="4196958"/>
            <a:ext cx="4392488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57158" y="214290"/>
            <a:ext cx="8398630" cy="642942"/>
          </a:xfrm>
          <a:prstGeom prst="rect">
            <a:avLst/>
          </a:prstGeom>
          <a:solidFill>
            <a:srgbClr val="FFFF00"/>
          </a:solidFill>
        </p:spPr>
        <p:txBody>
          <a:bodyPr bIns="91440" anchor="b" anchorCtr="0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>
                <a:solidFill>
                  <a:srgbClr val="9900FF"/>
                </a:solidFill>
                <a:latin typeface="+mj-lt"/>
              </a:rPr>
              <a:t>Laying of  Bi-Axial Geo -Grids in the middle of blanket layer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877272"/>
            <a:ext cx="4464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>
                <a:solidFill>
                  <a:schemeClr val="bg1"/>
                </a:solidFill>
              </a:rPr>
              <a:t>1</a:t>
            </a:r>
            <a:r>
              <a:rPr lang="en-IN" sz="2600" baseline="30000" dirty="0">
                <a:solidFill>
                  <a:schemeClr val="bg1"/>
                </a:solidFill>
              </a:rPr>
              <a:t>st</a:t>
            </a:r>
            <a:r>
              <a:rPr lang="en-IN" sz="2600" dirty="0">
                <a:solidFill>
                  <a:schemeClr val="bg1"/>
                </a:solidFill>
              </a:rPr>
              <a:t> Layer X-Section of Blanket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IN" sz="3300" dirty="0"/>
          </a:p>
          <a:p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071546"/>
            <a:ext cx="471490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3504" y="1142984"/>
            <a:ext cx="40004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Agartala-Sabroom Project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 Sanctioned in 2008-09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 Length =114Km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 Commissioned=44Km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 11 nos stations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 Alignment through valleys and hills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 Some swampy area and soil with high percentage of silt and clay</a:t>
            </a:r>
          </a:p>
          <a:p>
            <a:endParaRPr lang="en-US" sz="2800" dirty="0">
              <a:solidFill>
                <a:srgbClr val="9900FF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774" y="214290"/>
            <a:ext cx="8612944" cy="714380"/>
          </a:xfrm>
          <a:prstGeom prst="rect">
            <a:avLst/>
          </a:prstGeom>
          <a:solidFill>
            <a:srgbClr val="FFFF00"/>
          </a:solidFill>
        </p:spPr>
        <p:txBody>
          <a:bodyPr bIns="91440" anchor="b" anchorCtr="0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i="1" u="sng" dirty="0">
                <a:solidFill>
                  <a:srgbClr val="9900FF"/>
                </a:solidFill>
              </a:rPr>
              <a:t>Railway Infrastructures in Tripura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9900FF"/>
                </a:solidFill>
              </a:rPr>
              <a:t>Quality Assurance Tests on Compacted Layer: Two tests are conducted on the compacted  layer</a:t>
            </a:r>
            <a:endParaRPr lang="en-US" sz="2800" dirty="0">
              <a:solidFill>
                <a:srgbClr val="99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n-IN" sz="2800" dirty="0"/>
          </a:p>
          <a:p>
            <a:pPr>
              <a:buNone/>
            </a:pPr>
            <a:endParaRPr lang="en-US" sz="2800" b="1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5" name="Content Placeholder 8" descr="C:\Users\WINDOWS\Desktop\blanket\blanketing presentation photo\IMG-20150520-WA0007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400052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1500174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900FF"/>
                </a:solidFill>
              </a:rPr>
              <a:t>Second Step Plate Load Test (optional) –Ev2</a:t>
            </a:r>
            <a:endParaRPr lang="en-IN" sz="2400" b="1" dirty="0">
              <a:solidFill>
                <a:srgbClr val="99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857892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Deformation Modulus Ev2 at @1Km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76872"/>
            <a:ext cx="33123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88024" y="155679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rgbClr val="9900FF"/>
                </a:solidFill>
              </a:rPr>
              <a:t>Compaction Test</a:t>
            </a:r>
          </a:p>
        </p:txBody>
      </p:sp>
    </p:spTree>
    <p:extLst>
      <p:ext uri="{BB962C8B-B14F-4D97-AF65-F5344CB8AC3E}">
        <p14:creationId xmlns:p14="http://schemas.microsoft.com/office/powerpoint/2010/main" val="2253436384"/>
      </p:ext>
    </p:extLst>
  </p:cSld>
  <p:clrMapOvr>
    <a:masterClrMapping/>
  </p:clrMapOvr>
  <p:transition spd="med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1285859"/>
          <a:ext cx="8715436" cy="5535785"/>
        </p:xfrm>
        <a:graphic>
          <a:graphicData uri="http://schemas.openxmlformats.org/drawingml/2006/table">
            <a:tbl>
              <a:tblPr/>
              <a:tblGrid>
                <a:gridCol w="1426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9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8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latin typeface="Times New Roman"/>
                          <a:ea typeface="Calibri"/>
                          <a:cs typeface="Mangal"/>
                        </a:rPr>
                        <a:t>Chainage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Mangal"/>
                        </a:rPr>
                        <a:t>Sub-grade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Mangal"/>
                        </a:rPr>
                        <a:t>30 Cm blanket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Mangal"/>
                        </a:rPr>
                        <a:t>60cm blanket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Mangal"/>
                        </a:rPr>
                        <a:t>Remark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Mangal"/>
                        </a:rPr>
                        <a:t>64.23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Mangal"/>
                        </a:rPr>
                        <a:t>52.5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Mangal"/>
                        </a:rPr>
                        <a:t>131.7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Mangal"/>
                        </a:rPr>
                        <a:t>174.419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Mangal"/>
                        </a:rPr>
                        <a:t>Cutting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latin typeface="Times New Roman"/>
                          <a:ea typeface="Calibri"/>
                          <a:cs typeface="Mangal"/>
                        </a:rPr>
                        <a:t>74.675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Mangal"/>
                        </a:rPr>
                        <a:t>20.69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Mangal"/>
                        </a:rPr>
                        <a:t>Filling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latin typeface="Times New Roman"/>
                          <a:ea typeface="Calibri"/>
                          <a:cs typeface="Mangal"/>
                        </a:rPr>
                        <a:t>75.220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Mangal"/>
                        </a:rPr>
                        <a:t>Not</a:t>
                      </a:r>
                      <a:r>
                        <a:rPr lang="en-US" sz="2800" baseline="0" dirty="0">
                          <a:latin typeface="Times New Roman"/>
                          <a:ea typeface="Calibri"/>
                          <a:cs typeface="Mangal"/>
                        </a:rPr>
                        <a:t> done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Mangal"/>
                        </a:rPr>
                        <a:t>103.23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Mangal"/>
                        </a:rPr>
                        <a:t>MPa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Mangal"/>
                        </a:rPr>
                        <a:t>Filling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latin typeface="Times New Roman"/>
                          <a:ea typeface="Calibri"/>
                          <a:cs typeface="Mangal"/>
                        </a:rPr>
                        <a:t>76.250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latin typeface="Times New Roman"/>
                          <a:ea typeface="Calibri"/>
                          <a:cs typeface="Mangal"/>
                        </a:rPr>
                        <a:t>78.32MPa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Mangal"/>
                        </a:rPr>
                        <a:t>Filling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Mangal"/>
                        </a:rPr>
                        <a:t>75.60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Mangal"/>
                        </a:rPr>
                        <a:t>60.70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Mangal"/>
                        </a:rPr>
                        <a:t>129.3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Mangal"/>
                        </a:rPr>
                        <a:t>168.1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Mangal"/>
                        </a:rPr>
                        <a:t>Cutting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9900FF"/>
                </a:solidFill>
              </a:rPr>
              <a:t>Test report of EV2  (</a:t>
            </a:r>
            <a:r>
              <a:rPr lang="en-US" sz="2800" b="1" dirty="0" err="1">
                <a:solidFill>
                  <a:srgbClr val="9900FF"/>
                </a:solidFill>
              </a:rPr>
              <a:t>Mpa</a:t>
            </a:r>
            <a:r>
              <a:rPr lang="en-US" sz="2800" b="1" dirty="0">
                <a:solidFill>
                  <a:srgbClr val="9900FF"/>
                </a:solidFill>
              </a:rPr>
              <a:t>) on virgin soil &amp; on blanket materials  at sites</a:t>
            </a:r>
            <a:endParaRPr lang="en-IN" sz="2800" b="1" dirty="0">
              <a:solidFill>
                <a:srgbClr val="9900FF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14282" y="1357296"/>
          <a:ext cx="8715436" cy="259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2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2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1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Calibri"/>
                        </a:rPr>
                        <a:t>By core cutter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Calibri"/>
                          <a:ea typeface="Calibri"/>
                          <a:cs typeface="Times New Roman"/>
                        </a:rPr>
                        <a:t>LAB TESTS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Chainage (Km)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 (%)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Calibri"/>
                          <a:ea typeface="Calibri"/>
                          <a:cs typeface="Times New Roman"/>
                        </a:rPr>
                        <a:t>CBR </a:t>
                      </a:r>
                      <a:r>
                        <a:rPr lang="en-IN" sz="2000" baseline="0" dirty="0">
                          <a:latin typeface="Calibri"/>
                          <a:ea typeface="Calibri"/>
                          <a:cs typeface="Times New Roman"/>
                        </a:rPr>
                        <a:t> Value @100% MDD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75/450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99.75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Calibri"/>
                          <a:ea typeface="Calibri"/>
                          <a:cs typeface="Times New Roman"/>
                        </a:rPr>
                        <a:t>30.60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75/525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101.25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Calibri"/>
                          <a:ea typeface="Calibri"/>
                          <a:cs typeface="Times New Roman"/>
                        </a:rPr>
                        <a:t>34.20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64/850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99.85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Calibri"/>
                          <a:ea typeface="Calibri"/>
                          <a:cs typeface="Times New Roman"/>
                        </a:rPr>
                        <a:t>32.79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65/220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103.35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Calibri"/>
                          <a:ea typeface="Calibri"/>
                          <a:cs typeface="Times New Roman"/>
                        </a:rPr>
                        <a:t>32.75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3998" cy="100010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9900FF"/>
                </a:solidFill>
              </a:rPr>
              <a:t>Test report of Compaction and CBR on blanket materials  in field</a:t>
            </a:r>
            <a:endParaRPr lang="en-IN" sz="2800" b="1" dirty="0">
              <a:solidFill>
                <a:srgbClr val="99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365104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   LAB TEST Report:- </a:t>
            </a:r>
          </a:p>
          <a:p>
            <a:pPr>
              <a:buFont typeface="Courier New" pitchFamily="49" charset="0"/>
              <a:buChar char="o"/>
            </a:pPr>
            <a:r>
              <a:rPr lang="en-IN" sz="2800" dirty="0"/>
              <a:t>   LAAV= 25-30%        ˂ 35%</a:t>
            </a:r>
          </a:p>
          <a:p>
            <a:pPr>
              <a:buFont typeface="Courier New" pitchFamily="49" charset="0"/>
              <a:buChar char="o"/>
            </a:pPr>
            <a:r>
              <a:rPr lang="en-IN" sz="2800" dirty="0"/>
              <a:t>   MDD =2.12 gm/cc  </a:t>
            </a:r>
          </a:p>
          <a:p>
            <a:pPr>
              <a:buFont typeface="Courier New" pitchFamily="49" charset="0"/>
              <a:buChar char="o"/>
            </a:pPr>
            <a:r>
              <a:rPr lang="en-IN" sz="2800" dirty="0"/>
              <a:t>   CBR Result=30-33% &gt; 25%</a:t>
            </a:r>
          </a:p>
        </p:txBody>
      </p:sp>
    </p:spTree>
  </p:cSld>
  <p:clrMapOvr>
    <a:masterClrMapping/>
  </p:clrMapOvr>
  <p:transition spd="med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47800"/>
            <a:ext cx="9001156" cy="49815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EV2 (Modulus of Elasticity at the second step loading) has been evaluated, through a test bed-cum-loading frame assembly in the laboratory, test also been conducted with and without geosynthetics reinforcement (i.e. </a:t>
            </a:r>
            <a:r>
              <a:rPr lang="en-US" dirty="0" err="1"/>
              <a:t>geogrid</a:t>
            </a:r>
            <a:r>
              <a:rPr lang="en-US" dirty="0"/>
              <a:t> and geotextile).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evaluation of the strain modulus of railway track formation at Agartala, the second step loading(EV2) through laboratory scale model plate load tests, as per DIN 18134 (2001), using geo-grid and geo-textile reinforcement done by the </a:t>
            </a:r>
            <a:r>
              <a:rPr lang="en-US" dirty="0">
                <a:solidFill>
                  <a:srgbClr val="FF0000"/>
                </a:solidFill>
              </a:rPr>
              <a:t>IIT, Kharagpur</a:t>
            </a:r>
            <a:r>
              <a:rPr lang="en-US" dirty="0"/>
              <a:t>.</a:t>
            </a:r>
          </a:p>
          <a:p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214290"/>
            <a:ext cx="8429684" cy="857256"/>
          </a:xfrm>
          <a:prstGeom prst="rect">
            <a:avLst/>
          </a:prstGeom>
          <a:solidFill>
            <a:srgbClr val="FFFF00"/>
          </a:solidFill>
        </p:spPr>
        <p:txBody>
          <a:bodyPr bIns="9144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IN" sz="2400" b="1" dirty="0">
                <a:solidFill>
                  <a:srgbClr val="9900FF"/>
                </a:solidFill>
              </a:rPr>
              <a:t>LABORATORY SCALE MODEL TEST EVALUTION OF EV2 AT IIT,KHARAGPUR 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5720" y="857235"/>
          <a:ext cx="8715436" cy="5930798"/>
        </p:xfrm>
        <a:graphic>
          <a:graphicData uri="http://schemas.openxmlformats.org/drawingml/2006/table">
            <a:tbl>
              <a:tblPr/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6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Test series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Test no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latin typeface="Times New Roman"/>
                          <a:ea typeface="Calibri"/>
                          <a:cs typeface="Times New Roman"/>
                        </a:rPr>
                        <a:t>Test bed details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latin typeface="Times New Roman"/>
                          <a:ea typeface="Calibri"/>
                          <a:cs typeface="Times New Roman"/>
                        </a:rPr>
                        <a:t>Reinforced details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EV2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IN" sz="2000" b="1" dirty="0" err="1">
                          <a:latin typeface="Times New Roman"/>
                          <a:ea typeface="Calibri"/>
                          <a:cs typeface="Times New Roman"/>
                        </a:rPr>
                        <a:t>MPa</a:t>
                      </a: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Embankment + </a:t>
                      </a:r>
                      <a:r>
                        <a:rPr lang="en-IN" sz="2000" dirty="0" err="1">
                          <a:latin typeface="Times New Roman"/>
                          <a:ea typeface="Calibri"/>
                          <a:cs typeface="Times New Roman"/>
                        </a:rPr>
                        <a:t>subgrade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Times New Roman"/>
                        </a:rPr>
                        <a:t>unreinforced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107.7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1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100.7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108.1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1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err="1">
                          <a:latin typeface="Times New Roman"/>
                          <a:ea typeface="Calibri"/>
                          <a:cs typeface="Times New Roman"/>
                        </a:rPr>
                        <a:t>Embankment+subgrade+blanket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unreinforced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123.2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1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122.1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Embankment +</a:t>
                      </a:r>
                      <a:r>
                        <a:rPr lang="en-IN" sz="2000" dirty="0" err="1">
                          <a:latin typeface="Times New Roman"/>
                          <a:ea typeface="Calibri"/>
                          <a:cs typeface="Times New Roman"/>
                        </a:rPr>
                        <a:t>subgrade+blanket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Geo-grids at bottom of blanket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138.6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31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134.4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66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Embankment +</a:t>
                      </a:r>
                      <a:r>
                        <a:rPr lang="en-IN" sz="2000" dirty="0" err="1">
                          <a:latin typeface="Times New Roman"/>
                          <a:ea typeface="Calibri"/>
                          <a:cs typeface="Times New Roman"/>
                        </a:rPr>
                        <a:t>subgrade+blanket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Geo-grids at middle of blanket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145.3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0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143.9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36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Embankment +</a:t>
                      </a:r>
                      <a:r>
                        <a:rPr lang="en-IN" sz="2000" dirty="0" err="1">
                          <a:latin typeface="Times New Roman"/>
                          <a:ea typeface="Calibri"/>
                          <a:cs typeface="Times New Roman"/>
                        </a:rPr>
                        <a:t>subgrade+blanket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Geo-textile at bottom of blanket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129.0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25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120.0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36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Embankment +</a:t>
                      </a:r>
                      <a:r>
                        <a:rPr lang="en-IN" sz="2000" dirty="0" err="1">
                          <a:latin typeface="Times New Roman"/>
                          <a:ea typeface="Calibri"/>
                          <a:cs typeface="Times New Roman"/>
                        </a:rPr>
                        <a:t>subgrade+blanket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Geo-textile at middle of blanket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128.6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875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134.0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57158" y="214290"/>
            <a:ext cx="8429684" cy="571504"/>
          </a:xfrm>
          <a:prstGeom prst="rect">
            <a:avLst/>
          </a:prstGeom>
          <a:solidFill>
            <a:srgbClr val="FFFF00"/>
          </a:solidFill>
        </p:spPr>
        <p:txBody>
          <a:bodyPr bIns="91440" anchor="b" anchorCtr="0">
            <a:noAutofit/>
          </a:bodyPr>
          <a:lstStyle/>
          <a:p>
            <a:pPr algn="ctr"/>
            <a:r>
              <a:rPr lang="en-IN" sz="2800" b="1" dirty="0">
                <a:solidFill>
                  <a:srgbClr val="9900FF"/>
                </a:solidFill>
              </a:rPr>
              <a:t>SUMMARY OF MEASURED EV2 VALUES</a:t>
            </a:r>
            <a:endParaRPr lang="en-US" altLang="en-US" sz="2800" b="1" dirty="0">
              <a:solidFill>
                <a:srgbClr val="9900FF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47800"/>
            <a:ext cx="9001156" cy="4981596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 This can be seen below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575" y="2636912"/>
          <a:ext cx="7704857" cy="3592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17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6074">
                <a:tc>
                  <a:txBody>
                    <a:bodyPr/>
                    <a:lstStyle/>
                    <a:p>
                      <a:r>
                        <a:rPr lang="en-IN" dirty="0"/>
                        <a:t>Blanket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Qty</a:t>
                      </a:r>
                      <a:r>
                        <a:rPr lang="en-IN" baseline="0" dirty="0"/>
                        <a:t> per metre tract(cum)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Cost(Rs) per Cum/</a:t>
                      </a:r>
                      <a:r>
                        <a:rPr lang="en-IN" dirty="0" err="1"/>
                        <a:t>sqm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Cost</a:t>
                      </a:r>
                      <a:r>
                        <a:rPr lang="en-IN" baseline="0" dirty="0"/>
                        <a:t> per metre of track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Total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Saving</a:t>
                      </a:r>
                      <a:r>
                        <a:rPr lang="en-IN" baseline="0" dirty="0"/>
                        <a:t>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1m Blanket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8.85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32302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32302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r>
                        <a:rPr lang="en-IN" dirty="0"/>
                        <a:t>36% saving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074">
                <a:tc rowSpan="2">
                  <a:txBody>
                    <a:bodyPr/>
                    <a:lstStyle/>
                    <a:p>
                      <a:r>
                        <a:rPr lang="en-IN" dirty="0"/>
                        <a:t>60 cm blanket with</a:t>
                      </a:r>
                    </a:p>
                    <a:p>
                      <a:r>
                        <a:rPr lang="en-IN" baseline="0" dirty="0"/>
                        <a:t>Geo-textile and Geo-grids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17629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r>
                        <a:rPr lang="en-IN" dirty="0"/>
                        <a:t>20619.00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07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(8.65+7.5)sq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(120.38+259.87)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2990.00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28596" y="571480"/>
            <a:ext cx="8398630" cy="785818"/>
          </a:xfrm>
          <a:prstGeom prst="rect">
            <a:avLst/>
          </a:prstGeom>
          <a:solidFill>
            <a:srgbClr val="FFFF00"/>
          </a:solidFill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IN" altLang="en-US" sz="3200" b="1" dirty="0">
                <a:solidFill>
                  <a:srgbClr val="9900FF"/>
                </a:solidFill>
                <a:latin typeface="+mj-lt"/>
              </a:rPr>
              <a:t>Economy Of using Blanket with Geo-synthetics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47800"/>
            <a:ext cx="9001156" cy="49815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IIT test  result on blank layer with geo-grids in the middle give a maximum deformation modulus of 145MPa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/>
              <a:t> Blanketing is a must for strong, durable and lasting track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/>
              <a:t> In Agartala-Udaipur geo-grid where laid between blanket and ballast  as given in RDSO Guideline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/>
              <a:t>  Now in  Udaipur-Sabroom Geo-grids is being laid in the middle i.e of blanket i.e 30cm with Geo-textile in bottom after consultation with RDSO.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/>
              <a:t> Use Geo-grids and Geo-Textile reduce blanket thickness and Cost.</a:t>
            </a:r>
          </a:p>
          <a:p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285728"/>
            <a:ext cx="8398630" cy="714380"/>
          </a:xfrm>
          <a:prstGeom prst="rect">
            <a:avLst/>
          </a:prstGeom>
          <a:solidFill>
            <a:srgbClr val="FFFF00"/>
          </a:solidFill>
        </p:spPr>
        <p:txBody>
          <a:bodyPr bIns="91440" anchor="b" anchorCtr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Conclusion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acer\Desktop\IMG-20160121-WA00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8001056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6215082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Algerian" pitchFamily="82" charset="0"/>
              </a:rPr>
              <a:t>.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1472" y="357166"/>
            <a:ext cx="8001056" cy="714380"/>
          </a:xfrm>
          <a:prstGeom prst="rect">
            <a:avLst/>
          </a:prstGeom>
          <a:solidFill>
            <a:srgbClr val="FFFF00"/>
          </a:solidFill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IN" sz="3600" b="1" dirty="0">
                <a:solidFill>
                  <a:srgbClr val="9900FF"/>
                </a:solidFill>
              </a:rPr>
              <a:t>Finished blanket layer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28926" y="6072206"/>
            <a:ext cx="3357586" cy="571504"/>
          </a:xfrm>
          <a:prstGeom prst="rect">
            <a:avLst/>
          </a:prstGeom>
          <a:solidFill>
            <a:srgbClr val="FFFF00"/>
          </a:solidFill>
        </p:spPr>
        <p:txBody>
          <a:bodyPr bIns="91440" anchor="b" anchorCtr="0">
            <a:normAutofit fontScale="8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>
                <a:solidFill>
                  <a:srgbClr val="FF00FF"/>
                </a:solidFill>
                <a:latin typeface="Algerian" pitchFamily="82" charset="0"/>
              </a:rPr>
              <a:t>THANK YOU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2844" y="1514928"/>
          <a:ext cx="8858312" cy="5494909"/>
        </p:xfrm>
        <a:graphic>
          <a:graphicData uri="http://schemas.openxmlformats.org/drawingml/2006/table">
            <a:tbl>
              <a:tblPr/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8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21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Sl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No </a:t>
                      </a:r>
                      <a:endParaRPr lang="en-IN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Chainage of Testing</a:t>
                      </a:r>
                      <a:endParaRPr lang="en-IN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% of fine </a:t>
                      </a:r>
                      <a:endParaRPr lang="en-IN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libri"/>
                          <a:cs typeface="Times New Roman"/>
                        </a:rPr>
                        <a:t>Category of Soil</a:t>
                      </a:r>
                      <a:endParaRPr lang="en-IN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Liquid</a:t>
                      </a:r>
                      <a:endParaRPr lang="en-IN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Limit</a:t>
                      </a:r>
                      <a:endParaRPr lang="en-IN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Plastic Limit</a:t>
                      </a:r>
                      <a:endParaRPr lang="en-IN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Plasticity Index</a:t>
                      </a:r>
                      <a:endParaRPr lang="en-IN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82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IN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63.617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69.00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SQ1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20.00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73.700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35.94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SQ2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28.92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20.71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8.71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76.775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88.88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SQ1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33.80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19.20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14.60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77.012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79.00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SQ1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30.0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77.12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58.00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SQ1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80.648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84.00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SQ1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81.600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98.98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SQ1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37.75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20.45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17.3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98.087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42.00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SQ2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12.0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108.00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52.00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SQ1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14.0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6957" y="142852"/>
            <a:ext cx="8827226" cy="121444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9900FF"/>
                </a:solidFill>
              </a:rPr>
              <a:t>Sample of Geo-technical reports on constructed formation</a:t>
            </a:r>
            <a:endParaRPr lang="en-US" dirty="0">
              <a:solidFill>
                <a:srgbClr val="9900FF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2844" y="1214422"/>
          <a:ext cx="8786874" cy="2817196"/>
        </p:xfrm>
        <a:graphic>
          <a:graphicData uri="http://schemas.openxmlformats.org/drawingml/2006/table">
            <a:tbl>
              <a:tblPr/>
              <a:tblGrid>
                <a:gridCol w="128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2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9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Soil type</a:t>
                      </a:r>
                      <a:endParaRPr lang="en-IN" sz="2800" dirty="0">
                        <a:solidFill>
                          <a:srgbClr val="99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 per Existing GE:G-1</a:t>
                      </a:r>
                      <a:endParaRPr lang="en-IN" sz="2800" dirty="0">
                        <a:solidFill>
                          <a:srgbClr val="99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GE:0014</a:t>
                      </a:r>
                      <a:endParaRPr lang="en-IN" sz="2800" dirty="0">
                        <a:solidFill>
                          <a:srgbClr val="99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(single layer).</a:t>
                      </a:r>
                      <a:endParaRPr lang="en-IN" sz="2800" dirty="0">
                        <a:solidFill>
                          <a:srgbClr val="99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GE:0014</a:t>
                      </a:r>
                      <a:endParaRPr lang="en-IN" sz="2800" dirty="0">
                        <a:solidFill>
                          <a:srgbClr val="99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 two layer)</a:t>
                      </a:r>
                      <a:endParaRPr lang="en-IN" sz="2800" dirty="0">
                        <a:solidFill>
                          <a:srgbClr val="99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SQ1</a:t>
                      </a:r>
                      <a:endParaRPr lang="en-IN" sz="2800" dirty="0">
                        <a:solidFill>
                          <a:srgbClr val="99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130Cm</a:t>
                      </a:r>
                      <a:endParaRPr lang="en-IN" sz="2800" dirty="0">
                        <a:solidFill>
                          <a:srgbClr val="99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100Cm</a:t>
                      </a:r>
                      <a:endParaRPr lang="en-IN" sz="2800" dirty="0">
                        <a:solidFill>
                          <a:srgbClr val="99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100Cm</a:t>
                      </a:r>
                      <a:endParaRPr lang="en-IN" sz="2800" dirty="0">
                        <a:solidFill>
                          <a:srgbClr val="99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SQ2</a:t>
                      </a:r>
                      <a:endParaRPr lang="en-IN" sz="2800">
                        <a:solidFill>
                          <a:srgbClr val="99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90Cm</a:t>
                      </a:r>
                      <a:endParaRPr lang="en-IN" sz="2800">
                        <a:solidFill>
                          <a:srgbClr val="99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75Cm</a:t>
                      </a:r>
                      <a:endParaRPr lang="en-IN" sz="2800" dirty="0">
                        <a:solidFill>
                          <a:srgbClr val="99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45Cm</a:t>
                      </a:r>
                      <a:endParaRPr lang="en-IN" sz="2800" dirty="0">
                        <a:solidFill>
                          <a:srgbClr val="99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SQ3</a:t>
                      </a:r>
                      <a:endParaRPr lang="en-IN" sz="2800">
                        <a:solidFill>
                          <a:srgbClr val="99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75Cm</a:t>
                      </a:r>
                      <a:endParaRPr lang="en-IN" sz="2800">
                        <a:solidFill>
                          <a:srgbClr val="99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 Cm</a:t>
                      </a:r>
                      <a:endParaRPr lang="en-IN" sz="2800" dirty="0">
                        <a:solidFill>
                          <a:srgbClr val="99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30Cm</a:t>
                      </a:r>
                      <a:endParaRPr lang="en-IN" sz="2800" dirty="0">
                        <a:solidFill>
                          <a:srgbClr val="99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844" y="4071942"/>
            <a:ext cx="878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With combination of  Geo-Textile and Geo-Grids, a blanket  thickness of 60cm has been adopted in  Agartala-Sabroom Project against SQ1 Soil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5500702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00FF"/>
                </a:solidFill>
              </a:rPr>
              <a:t>SQ1 (fines &gt;50%), SQ2 (fines: 12 to 50%), SQ3 (fines &lt;12%)</a:t>
            </a: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957" y="214290"/>
            <a:ext cx="8827226" cy="64294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9900FF"/>
                </a:solidFill>
              </a:rPr>
              <a:t>Consideration for Blanket thickness (25T)</a:t>
            </a:r>
          </a:p>
        </p:txBody>
      </p:sp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7" y="365126"/>
            <a:ext cx="8827226" cy="84929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9900FF"/>
                </a:solidFill>
              </a:rPr>
              <a:t>Blanket and its Functions</a:t>
            </a:r>
            <a:endParaRPr lang="en-US" dirty="0">
              <a:solidFill>
                <a:srgbClr val="99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7" y="1367481"/>
            <a:ext cx="8827226" cy="536283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/>
              <a:t>Blanket is a quality soil between the ballast and the sub-grade with main functions</a:t>
            </a:r>
            <a:endParaRPr lang="en-IN" sz="2800" dirty="0"/>
          </a:p>
          <a:p>
            <a:pPr marL="514350" lvl="0" indent="-514350" algn="just">
              <a:buFont typeface="+mj-lt"/>
              <a:buAutoNum type="arabicParenR"/>
            </a:pPr>
            <a:r>
              <a:rPr lang="en-US" sz="2800" dirty="0"/>
              <a:t>It reduces stress to sub-grade to a tolerable limits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en-US" sz="2800" dirty="0"/>
              <a:t>It increases track modulus through out and thereby reduces track deformation.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en-US" sz="2800" dirty="0"/>
              <a:t> It prevents ballast penetration in sub-grade and hence mud-pumping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en-US" sz="2800" dirty="0"/>
              <a:t> It prevents upward sub-grade fines migration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en-US" sz="2800" dirty="0"/>
              <a:t> It facilitates drainage of surface water from above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en-US" sz="2800" dirty="0"/>
              <a:t>It ensures dissipation of pore water pressure in sub-grade.</a:t>
            </a:r>
            <a:endParaRPr lang="en-IN" sz="2800" dirty="0"/>
          </a:p>
          <a:p>
            <a:pPr>
              <a:buNone/>
            </a:pPr>
            <a:endParaRPr lang="en-US" sz="2800" b="1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36384"/>
      </p:ext>
    </p:extLst>
  </p:cSld>
  <p:clrMapOvr>
    <a:masterClrMapping/>
  </p:clrMapOvr>
  <p:transition spd="med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86834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9900FF"/>
                </a:solidFill>
              </a:rPr>
              <a:t>Blanket on embankment filling</a:t>
            </a:r>
            <a:endParaRPr lang="en-IN" b="1" dirty="0">
              <a:solidFill>
                <a:srgbClr val="9900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892971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1520" y="1196752"/>
          <a:ext cx="8615328" cy="5886307"/>
        </p:xfrm>
        <a:graphic>
          <a:graphicData uri="http://schemas.openxmlformats.org/drawingml/2006/table">
            <a:tbl>
              <a:tblPr/>
              <a:tblGrid>
                <a:gridCol w="1534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8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7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2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Layer</a:t>
                      </a:r>
                      <a:endParaRPr lang="en-IN" sz="1600" dirty="0">
                        <a:solidFill>
                          <a:srgbClr val="FF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Sl</a:t>
                      </a:r>
                      <a:r>
                        <a:rPr lang="en-US" sz="1600" b="1" dirty="0">
                          <a:solidFill>
                            <a:srgbClr val="FF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No</a:t>
                      </a:r>
                      <a:endParaRPr lang="en-IN" sz="1600" dirty="0">
                        <a:solidFill>
                          <a:srgbClr val="FF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Criteria</a:t>
                      </a:r>
                      <a:endParaRPr lang="en-IN" sz="1600" dirty="0">
                        <a:solidFill>
                          <a:srgbClr val="FF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Limits</a:t>
                      </a:r>
                      <a:endParaRPr lang="en-IN" sz="1600" dirty="0">
                        <a:solidFill>
                          <a:srgbClr val="FF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solidFill>
                          <a:srgbClr val="FF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945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Blanket-Well graded sand gravel layer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Cu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&gt;7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9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Cc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between 1 to 3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12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Loss Angeles  Abrasion Value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&lt; 35%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18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Soaked CBR Value at 100%of MDD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≥ 25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(SQ1/SQ2/ SQ3  are soil below blanket). SQ2/SQ3 are preferred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12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Minimum Ev</a:t>
                      </a:r>
                      <a:r>
                        <a:rPr lang="en-US" sz="2000" baseline="-25000" dirty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(Determined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≥ 100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Blanket compacted up to 98% MDD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824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Embankment Fill (Top layer)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CBR=5-7(compacted at 98% MDD), CBR=3-4 for SQ1.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SQ1 to be avoided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T=50cm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(Not follow here)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44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SQ2/SQ3 soil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8572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altLang="en-US" dirty="0">
                <a:solidFill>
                  <a:srgbClr val="9900FF"/>
                </a:solidFill>
              </a:rPr>
            </a:br>
            <a:r>
              <a:rPr lang="en-US" sz="2700" b="1" dirty="0">
                <a:solidFill>
                  <a:srgbClr val="9900FF"/>
                </a:solidFill>
              </a:rPr>
              <a:t>Specification and thickness of Sub grade layer for Heavier Axle Load (Single Blanketing layer over embankment Fill) for 25Axle Load </a:t>
            </a:r>
          </a:p>
        </p:txBody>
      </p:sp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br>
              <a:rPr lang="en-US" sz="2200" b="1" i="1" dirty="0">
                <a:solidFill>
                  <a:srgbClr val="7030A0"/>
                </a:solidFill>
              </a:rPr>
            </a:br>
            <a:r>
              <a:rPr lang="en-US" sz="2200" b="1" i="1" dirty="0">
                <a:solidFill>
                  <a:srgbClr val="7030A0"/>
                </a:solidFill>
              </a:rPr>
              <a:t>.</a:t>
            </a:r>
            <a:br>
              <a:rPr lang="en-US" altLang="en-US" dirty="0">
                <a:solidFill>
                  <a:srgbClr val="7030A0"/>
                </a:solidFill>
              </a:rPr>
            </a:br>
            <a:endParaRPr lang="en-IN" dirty="0"/>
          </a:p>
        </p:txBody>
      </p:sp>
      <p:graphicFrame>
        <p:nvGraphicFramePr>
          <p:cNvPr id="4" name="Picture Placeholder 4"/>
          <p:cNvGraphicFramePr>
            <a:graphicFrameLocks noGrp="1"/>
          </p:cNvGraphicFramePr>
          <p:nvPr>
            <p:ph sz="quarter" idx="1"/>
          </p:nvPr>
        </p:nvGraphicFramePr>
        <p:xfrm>
          <a:off x="357158" y="857232"/>
          <a:ext cx="8358246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4" y="5194823"/>
          <a:ext cx="8786869" cy="1404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8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86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86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8441">
                <a:tc>
                  <a:txBody>
                    <a:bodyPr/>
                    <a:lstStyle/>
                    <a:p>
                      <a:r>
                        <a:rPr lang="en-US" dirty="0"/>
                        <a:t>Sl</a:t>
                      </a:r>
                      <a:r>
                        <a:rPr lang="en-US" baseline="0" dirty="0"/>
                        <a:t>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272">
                <a:tc>
                  <a:txBody>
                    <a:bodyPr/>
                    <a:lstStyle/>
                    <a:p>
                      <a:r>
                        <a:rPr lang="en-US" dirty="0"/>
                        <a:t>IS</a:t>
                      </a:r>
                      <a:r>
                        <a:rPr lang="en-US" baseline="0" dirty="0"/>
                        <a:t> Sieve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425mi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212mi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261">
                <a:tc>
                  <a:txBody>
                    <a:bodyPr/>
                    <a:lstStyle/>
                    <a:p>
                      <a:r>
                        <a:rPr lang="en-US" baseline="0" dirty="0"/>
                        <a:t>% passing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80-90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63-85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42-68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27-52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85720" y="142852"/>
            <a:ext cx="8612944" cy="714380"/>
          </a:xfrm>
          <a:prstGeom prst="rect">
            <a:avLst/>
          </a:prstGeom>
          <a:solidFill>
            <a:srgbClr val="FFFF00"/>
          </a:solidFill>
        </p:spPr>
        <p:txBody>
          <a:bodyPr bIns="91440" anchor="b" anchorCtr="0">
            <a:normAutofit fontScale="25000" lnSpcReduction="20000"/>
          </a:bodyPr>
          <a:lstStyle/>
          <a:p>
            <a:pPr algn="ctr">
              <a:spcBef>
                <a:spcPct val="0"/>
              </a:spcBef>
            </a:pP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altLang="en-US" sz="8000" b="1" dirty="0">
              <a:solidFill>
                <a:srgbClr val="9900FF"/>
              </a:solidFill>
            </a:endParaRPr>
          </a:p>
          <a:p>
            <a:pPr lvl="0" algn="ctr">
              <a:spcBef>
                <a:spcPct val="0"/>
              </a:spcBef>
            </a:pPr>
            <a:r>
              <a:rPr lang="en-US" sz="9600" b="1" dirty="0">
                <a:solidFill>
                  <a:srgbClr val="9900FF"/>
                </a:solidFill>
              </a:rPr>
              <a:t>Particles Size gradation Curve Should be more or less within Enveloping Curves of blanket Material   as shown  below</a:t>
            </a:r>
            <a:endParaRPr kumimoji="0" lang="en-US" sz="9300" b="1" i="0" u="none" strike="noStrike" kern="120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86766" cy="78581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9900FF"/>
                </a:solidFill>
              </a:rPr>
              <a:t>Geo-Textile and its Functions</a:t>
            </a:r>
            <a:endParaRPr lang="en-US" dirty="0">
              <a:solidFill>
                <a:srgbClr val="99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4786346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/>
          </a:p>
          <a:p>
            <a:pPr marL="514350" lvl="0" indent="-514350" algn="just">
              <a:buFont typeface="+mj-lt"/>
              <a:buAutoNum type="arabicParenR"/>
            </a:pPr>
            <a:r>
              <a:rPr lang="en-US" sz="3000" dirty="0"/>
              <a:t>acts as separators between sub-grade and blanket layer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en-US" sz="3000" dirty="0"/>
              <a:t>acts as lateral drainage of water entering from above or below leading to side drain.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en-US" sz="3000" dirty="0"/>
              <a:t> acts like reinforcement for blanketing layer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en-US" sz="3000" dirty="0"/>
              <a:t>  filtrates pore water rising from sub-grade</a:t>
            </a:r>
          </a:p>
        </p:txBody>
      </p:sp>
      <p:pic>
        <p:nvPicPr>
          <p:cNvPr id="6" name="Picture Placeholder 6" descr="G:\DCIM\Camera\IMG_20151209_082804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t="6652" b="6652"/>
          <a:stretch>
            <a:fillRect/>
          </a:stretch>
        </p:blipFill>
        <p:spPr bwMode="auto">
          <a:xfrm>
            <a:off x="5572132" y="1643050"/>
            <a:ext cx="335758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G:\DCIM\Camera\IMG_20151209_08222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071942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86512" y="607220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Geo-grids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0760" y="307181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Geo-Textile</a:t>
            </a:r>
          </a:p>
        </p:txBody>
      </p:sp>
    </p:spTree>
    <p:extLst>
      <p:ext uri="{BB962C8B-B14F-4D97-AF65-F5344CB8AC3E}">
        <p14:creationId xmlns:p14="http://schemas.microsoft.com/office/powerpoint/2010/main" val="2253436384"/>
      </p:ext>
    </p:extLst>
  </p:cSld>
  <p:clrMapOvr>
    <a:masterClrMapping/>
  </p:clrMapOvr>
  <p:transition spd="med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206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2075</TotalTime>
  <Words>1793</Words>
  <Application>Microsoft Office PowerPoint</Application>
  <PresentationFormat>On-screen Show (4:3)</PresentationFormat>
  <Paragraphs>534</Paragraphs>
  <Slides>27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Algerian</vt:lpstr>
      <vt:lpstr>Arial</vt:lpstr>
      <vt:lpstr>Calibri</vt:lpstr>
      <vt:lpstr>Cambria</vt:lpstr>
      <vt:lpstr>Consolas</vt:lpstr>
      <vt:lpstr>Courier New</vt:lpstr>
      <vt:lpstr>Mangal</vt:lpstr>
      <vt:lpstr>Times New Roman</vt:lpstr>
      <vt:lpstr>Verdana</vt:lpstr>
      <vt:lpstr>Wingdings</vt:lpstr>
      <vt:lpstr>Wingdings 2</vt:lpstr>
      <vt:lpstr>Equity</vt:lpstr>
      <vt:lpstr>PowerPoint Presentation</vt:lpstr>
      <vt:lpstr>PowerPoint Presentation</vt:lpstr>
      <vt:lpstr>Sample of Geo-technical reports on constructed formation</vt:lpstr>
      <vt:lpstr>Consideration for Blanket thickness (25T)</vt:lpstr>
      <vt:lpstr>Blanket and its Functions</vt:lpstr>
      <vt:lpstr>Blanket on embankment filling</vt:lpstr>
      <vt:lpstr> Specification and thickness of Sub grade layer for Heavier Axle Load (Single Blanketing layer over embankment Fill) for 25Axle Load </vt:lpstr>
      <vt:lpstr> . </vt:lpstr>
      <vt:lpstr>Geo-Textile and its Functions</vt:lpstr>
      <vt:lpstr>Geo-Grid and its Functions</vt:lpstr>
      <vt:lpstr> Pug mill type blenders</vt:lpstr>
      <vt:lpstr>Trial Mix of Blanket</vt:lpstr>
      <vt:lpstr>Based on the above four materials a trail for the blanket is done on the following proportion</vt:lpstr>
      <vt:lpstr>DESIGN OF BLANKETING MATERIALS FOR BATCHING PLANT Sieve analysis </vt:lpstr>
      <vt:lpstr>Envelop curve of Design mix.</vt:lpstr>
      <vt:lpstr>Preparation of Sub grade</vt:lpstr>
      <vt:lpstr>Laying of Geo-Textiles (in between sub grade and blanket layer)</vt:lpstr>
      <vt:lpstr>Procedure of laying Blanket</vt:lpstr>
      <vt:lpstr>PowerPoint Presentation</vt:lpstr>
      <vt:lpstr>Quality Assurance Tests on Compacted Layer: Two tests are conducted on the compacted  layer</vt:lpstr>
      <vt:lpstr>Test report of EV2  (Mpa) on virgin soil &amp; on blanket materials  at sites</vt:lpstr>
      <vt:lpstr>Test report of Compaction and CBR on blanket materials  in field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wency roudriques</cp:lastModifiedBy>
  <cp:revision>309</cp:revision>
  <dcterms:created xsi:type="dcterms:W3CDTF">2015-09-13T09:14:08Z</dcterms:created>
  <dcterms:modified xsi:type="dcterms:W3CDTF">2017-01-13T09:37:39Z</dcterms:modified>
</cp:coreProperties>
</file>